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</p:sldMasterIdLst>
  <p:notesMasterIdLst>
    <p:notesMasterId r:id="rId24"/>
  </p:notesMasterIdLst>
  <p:sldIdLst>
    <p:sldId id="25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8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5028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3" name="Shape 16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1" name="Shape 20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4" name="Shape 22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0" name="Shape 240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8" name="Shape 248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56" name="Shape 25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4" name="Shape 26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1" name="Shape 27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 rot="5400000">
            <a:off x="4846637" y="2286001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 rot="5400000">
            <a:off x="998537" y="419102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 rot="5400000">
            <a:off x="2784474" y="98425"/>
            <a:ext cx="4800600" cy="74993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16778"/>
            <a:ext cx="3809999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lnSpc>
                <a:spcPct val="90909"/>
              </a:lnSpc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406963"/>
            <a:ext cx="3809999" cy="69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" indent="-7619" rtl="0">
              <a:lnSpc>
                <a:spcPct val="100000"/>
              </a:lnSpc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buFont typeface="Cabin"/>
              <a:buNone/>
              <a:defRPr/>
            </a:lvl2pPr>
            <a:lvl3pPr rtl="0">
              <a:spcBef>
                <a:spcPts val="0"/>
              </a:spcBef>
              <a:buFont typeface="Cabin"/>
              <a:buNone/>
              <a:defRPr/>
            </a:lvl3pPr>
            <a:lvl4pPr rtl="0">
              <a:spcBef>
                <a:spcPts val="0"/>
              </a:spcBef>
              <a:buFont typeface="Cabin"/>
              <a:buNone/>
              <a:defRPr/>
            </a:lvl4pPr>
            <a:lvl5pPr rtl="0">
              <a:spcBef>
                <a:spcPts val="0"/>
              </a:spcBef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457200" y="2133600"/>
            <a:ext cx="8153399" cy="3992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51603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64008" indent="-507" algn="l" rtl="0">
              <a:lnSpc>
                <a:spcPct val="100000"/>
              </a:lnSpc>
              <a:spcBef>
                <a:spcPts val="100"/>
              </a:spcBef>
              <a:buClr>
                <a:schemeClr val="dk1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buFont typeface="Cabin"/>
              <a:buNone/>
              <a:defRPr/>
            </a:lvl2pPr>
            <a:lvl3pPr rtl="0">
              <a:spcBef>
                <a:spcPts val="0"/>
              </a:spcBef>
              <a:buFont typeface="Cabin"/>
              <a:buNone/>
              <a:defRPr/>
            </a:lvl3pPr>
            <a:lvl4pPr rtl="0">
              <a:spcBef>
                <a:spcPts val="0"/>
              </a:spcBef>
              <a:buFont typeface="Cabin"/>
              <a:buNone/>
              <a:defRPr/>
            </a:lvl4pPr>
            <a:lvl5pPr rtl="0">
              <a:spcBef>
                <a:spcPts val="0"/>
              </a:spcBef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63439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64008" indent="-507" algn="l" rtl="0">
              <a:lnSpc>
                <a:spcPct val="100000"/>
              </a:lnSpc>
              <a:spcBef>
                <a:spcPts val="100"/>
              </a:spcBef>
              <a:buClr>
                <a:schemeClr val="dk1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buFont typeface="Cabin"/>
              <a:buNone/>
              <a:defRPr/>
            </a:lvl2pPr>
            <a:lvl3pPr rtl="0">
              <a:spcBef>
                <a:spcPts val="0"/>
              </a:spcBef>
              <a:buFont typeface="Cabin"/>
              <a:buNone/>
              <a:defRPr/>
            </a:lvl3pPr>
            <a:lvl4pPr rtl="0">
              <a:spcBef>
                <a:spcPts val="0"/>
              </a:spcBef>
              <a:buFont typeface="Cabin"/>
              <a:buNone/>
              <a:defRPr/>
            </a:lvl4pPr>
            <a:lvl5pPr rtl="0">
              <a:spcBef>
                <a:spcPts val="0"/>
              </a:spcBef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3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w="10775" cap="flat">
            <a:solidFill>
              <a:schemeClr val="lt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393192" indent="-278892" rtl="0">
              <a:lnSpc>
                <a:spcPct val="100000"/>
              </a:lnSpc>
              <a:spcBef>
                <a:spcPts val="700"/>
              </a:spcBef>
              <a:defRPr/>
            </a:lvl1pPr>
            <a:lvl2pPr rtl="0">
              <a:lnSpc>
                <a:spcPct val="100000"/>
              </a:lnSpc>
              <a:spcBef>
                <a:spcPts val="700"/>
              </a:spcBef>
              <a:defRPr/>
            </a:lvl2pPr>
            <a:lvl3pPr rtl="0">
              <a:lnSpc>
                <a:spcPct val="100000"/>
              </a:lnSpc>
              <a:spcBef>
                <a:spcPts val="700"/>
              </a:spcBef>
              <a:defRPr/>
            </a:lvl3pPr>
            <a:lvl4pPr rtl="0">
              <a:lnSpc>
                <a:spcPct val="100000"/>
              </a:lnSpc>
              <a:spcBef>
                <a:spcPts val="700"/>
              </a:spcBef>
              <a:defRPr/>
            </a:lvl4pPr>
            <a:lvl5pPr rtl="0">
              <a:lnSpc>
                <a:spcPct val="100000"/>
              </a:lnSpc>
              <a:spcBef>
                <a:spcPts val="70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4"/>
          </p:nvPr>
        </p:nvSpPr>
        <p:spPr>
          <a:xfrm>
            <a:off x="4663439" y="969336"/>
            <a:ext cx="4023360" cy="4114800"/>
          </a:xfrm>
          <a:prstGeom prst="rect">
            <a:avLst/>
          </a:prstGeom>
          <a:noFill/>
          <a:ln w="10775" cap="flat">
            <a:solidFill>
              <a:schemeClr val="lt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393192" indent="-278892" rtl="0">
              <a:lnSpc>
                <a:spcPct val="100000"/>
              </a:lnSpc>
              <a:spcBef>
                <a:spcPts val="700"/>
              </a:spcBef>
              <a:defRPr/>
            </a:lvl1pPr>
            <a:lvl2pPr rtl="0">
              <a:lnSpc>
                <a:spcPct val="100000"/>
              </a:lnSpc>
              <a:spcBef>
                <a:spcPts val="700"/>
              </a:spcBef>
              <a:defRPr/>
            </a:lvl2pPr>
            <a:lvl3pPr rtl="0">
              <a:lnSpc>
                <a:spcPct val="100000"/>
              </a:lnSpc>
              <a:spcBef>
                <a:spcPts val="700"/>
              </a:spcBef>
              <a:defRPr/>
            </a:lvl3pPr>
            <a:lvl4pPr rtl="0">
              <a:lnSpc>
                <a:spcPct val="100000"/>
              </a:lnSpc>
              <a:spcBef>
                <a:spcPts val="700"/>
              </a:spcBef>
              <a:defRPr/>
            </a:lvl4pPr>
            <a:lvl5pPr rtl="0">
              <a:lnSpc>
                <a:spcPct val="100000"/>
              </a:lnSpc>
              <a:spcBef>
                <a:spcPts val="70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1435608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5276087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ctrTitle"/>
          </p:nvPr>
        </p:nvSpPr>
        <p:spPr>
          <a:xfrm>
            <a:off x="1432559" y="359897"/>
            <a:ext cx="7406639" cy="14721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1432559" y="1850064"/>
            <a:ext cx="740663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" marR="0" indent="-2032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None/>
              <a:defRPr/>
            </a:lvl1pPr>
            <a:lvl2pPr marL="457200" marR="0" indent="0" algn="ctr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None/>
              <a:defRPr/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None/>
              <a:defRPr/>
            </a:lvl3pPr>
            <a:lvl4pPr marL="13716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None/>
              <a:defRPr/>
            </a:lvl4pPr>
            <a:lvl5pPr marL="18288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None/>
              <a:defRPr/>
            </a:lvl5pPr>
            <a:lvl6pPr marL="22860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None/>
              <a:defRPr/>
            </a:lvl6pPr>
            <a:lvl7pPr marL="27432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None/>
              <a:defRPr/>
            </a:lvl7pPr>
            <a:lvl8pPr marL="32004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None/>
              <a:defRPr/>
            </a:lvl8pPr>
            <a:lvl9pPr marL="36576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2578391" y="2600325"/>
            <a:ext cx="6400799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112500"/>
              </a:lnSpc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2578391" y="1066800"/>
            <a:ext cx="6400799" cy="1509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18288" indent="-5588" rtl="0">
              <a:lnSpc>
                <a:spcPct val="115000"/>
              </a:lnSpc>
              <a:spcBef>
                <a:spcPts val="0"/>
              </a:spcBef>
              <a:buClr>
                <a:srgbClr val="341108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2pPr>
            <a:lvl3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3pPr>
            <a:lvl4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4pPr>
            <a:lvl5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5886896" y="1066800"/>
            <a:ext cx="2743199" cy="198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pic" idx="2"/>
          </p:nvPr>
        </p:nvSpPr>
        <p:spPr>
          <a:xfrm>
            <a:off x="838200" y="1143003"/>
            <a:ext cx="4419599" cy="3514531"/>
          </a:xfrm>
          <a:prstGeom prst="roundRect">
            <a:avLst>
              <a:gd name="adj" fmla="val 783"/>
            </a:avLst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buClr>
                <a:srgbClr val="B5A788"/>
              </a:buClr>
              <a:buFont typeface="Cabin"/>
              <a:buNone/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838200" y="4800600"/>
            <a:ext cx="4419599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l" rtl="0">
              <a:lnSpc>
                <a:spcPct val="114285"/>
              </a:lnSpc>
              <a:spcBef>
                <a:spcPts val="0"/>
              </a:spcBef>
              <a:buClr>
                <a:srgbClr val="777777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" name="Shape 10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12" name="Shape 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Shape 13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14" name="Shape 14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49" name="Shape 49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50" name="Shape 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Shape 51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52" name="Shape 52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3" name="Shape 53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54" name="Shape 54"/>
          <p:cNvGrpSpPr/>
          <p:nvPr/>
        </p:nvGrpSpPr>
        <p:grpSpPr>
          <a:xfrm>
            <a:off x="914400" y="1408112"/>
            <a:ext cx="231775" cy="225425"/>
            <a:chOff x="914400" y="1408112"/>
            <a:chExt cx="231775" cy="225425"/>
          </a:xfrm>
        </p:grpSpPr>
        <p:pic>
          <p:nvPicPr>
            <p:cNvPr id="55" name="Shape 5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14400" y="1408112"/>
              <a:ext cx="231775" cy="22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Shape 56"/>
            <p:cNvSpPr txBox="1"/>
            <p:nvPr/>
          </p:nvSpPr>
          <p:spPr>
            <a:xfrm>
              <a:off x="952500" y="1444625"/>
              <a:ext cx="149225" cy="14922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57" name="Shape 57"/>
          <p:cNvSpPr/>
          <p:nvPr/>
        </p:nvSpPr>
        <p:spPr>
          <a:xfrm>
            <a:off x="1157287" y="1344612"/>
            <a:ext cx="63500" cy="65086"/>
          </a:xfrm>
          <a:prstGeom prst="ellipse">
            <a:avLst/>
          </a:prstGeom>
          <a:noFill/>
          <a:ln w="12700" cap="rnd">
            <a:solidFill>
              <a:srgbClr val="307F93">
                <a:alpha val="59607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8" name="Shape 68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69" name="Shape 69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70" name="Shape 7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Shape 71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72" name="Shape 72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5" name="Shape 75"/>
          <p:cNvSpPr txBox="1"/>
          <p:nvPr/>
        </p:nvSpPr>
        <p:spPr>
          <a:xfrm>
            <a:off x="2286000" y="0"/>
            <a:ext cx="761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76" name="Shape 76"/>
          <p:cNvGrpSpPr/>
          <p:nvPr/>
        </p:nvGrpSpPr>
        <p:grpSpPr>
          <a:xfrm>
            <a:off x="2163761" y="2809875"/>
            <a:ext cx="231775" cy="225425"/>
            <a:chOff x="2163761" y="2809875"/>
            <a:chExt cx="231775" cy="225425"/>
          </a:xfrm>
        </p:grpSpPr>
        <p:pic>
          <p:nvPicPr>
            <p:cNvPr id="77" name="Shape 7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63761" y="2809875"/>
              <a:ext cx="231775" cy="22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Shape 78"/>
            <p:cNvSpPr txBox="1"/>
            <p:nvPr/>
          </p:nvSpPr>
          <p:spPr>
            <a:xfrm>
              <a:off x="2203450" y="2844800"/>
              <a:ext cx="147636" cy="14922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79" name="Shape 79"/>
          <p:cNvSpPr/>
          <p:nvPr/>
        </p:nvSpPr>
        <p:spPr>
          <a:xfrm>
            <a:off x="2408236" y="2746375"/>
            <a:ext cx="63500" cy="63500"/>
          </a:xfrm>
          <a:prstGeom prst="ellipse">
            <a:avLst/>
          </a:prstGeom>
          <a:noFill/>
          <a:ln w="12700" cap="rnd">
            <a:solidFill>
              <a:srgbClr val="307F93">
                <a:alpha val="59607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91" name="Shape 91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92" name="Shape 9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Shape 93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94" name="Shape 94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5" name="Shape 95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6" name="Shape 96"/>
          <p:cNvSpPr txBox="1"/>
          <p:nvPr/>
        </p:nvSpPr>
        <p:spPr>
          <a:xfrm>
            <a:off x="1014412" y="0"/>
            <a:ext cx="812958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7" name="Shape 97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07" name="Shape 107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108" name="Shape 10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Shape 109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110" name="Shape 110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12" name="Shape 112"/>
          <p:cNvGrpSpPr/>
          <p:nvPr/>
        </p:nvGrpSpPr>
        <p:grpSpPr>
          <a:xfrm>
            <a:off x="646112" y="969962"/>
            <a:ext cx="4803774" cy="4802186"/>
            <a:chOff x="646112" y="969962"/>
            <a:chExt cx="4803774" cy="4802186"/>
          </a:xfrm>
        </p:grpSpPr>
        <p:pic>
          <p:nvPicPr>
            <p:cNvPr id="113" name="Shape 1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6112" y="969962"/>
              <a:ext cx="4803774" cy="4802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Shape 114"/>
            <p:cNvSpPr txBox="1"/>
            <p:nvPr/>
          </p:nvSpPr>
          <p:spPr>
            <a:xfrm>
              <a:off x="762000" y="1066800"/>
              <a:ext cx="4572000" cy="4572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2743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115" name="Shape 115"/>
          <p:cNvSpPr/>
          <p:nvPr/>
        </p:nvSpPr>
        <p:spPr>
          <a:xfrm rot="-2159999">
            <a:off x="396875" y="954086"/>
            <a:ext cx="685800" cy="204786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w="9525" cap="rnd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6" name="Shape 116"/>
          <p:cNvSpPr/>
          <p:nvPr/>
        </p:nvSpPr>
        <p:spPr>
          <a:xfrm rot="2160000" flipH="1">
            <a:off x="5003800" y="936624"/>
            <a:ext cx="649287" cy="204786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w="9525" cap="rnd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431925" y="360362"/>
            <a:ext cx="7407274" cy="1468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54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Elementary Linear Algebra 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431925" y="1849436"/>
            <a:ext cx="7407274" cy="4475162"/>
          </a:xfrm>
          <a:prstGeom prst="rect">
            <a:avLst/>
          </a:prstGeom>
          <a:noFill/>
          <a:ln>
            <a:noFill/>
          </a:ln>
        </p:spPr>
        <p:txBody>
          <a:bodyPr lIns="91425" tIns="0" rIns="91425" bIns="45700" anchor="t" anchorCtr="0">
            <a:noAutofit/>
          </a:bodyPr>
          <a:lstStyle/>
          <a:p>
            <a:pPr marL="26987" marR="0" lvl="0" indent="-158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bin"/>
              <a:buNone/>
            </a:pPr>
            <a: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  <a:t>Howard Anton</a:t>
            </a:r>
            <a:b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  <a:t>Copyright © 2010 by John Wiley &amp; Sons, Inc. </a:t>
            </a: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bin"/>
              <a:buNone/>
            </a:pPr>
            <a: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  <a:t> All rights reserved.</a:t>
            </a:r>
          </a:p>
        </p:txBody>
      </p:sp>
      <p:pic>
        <p:nvPicPr>
          <p:cNvPr id="129" name="Shape 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905000"/>
            <a:ext cx="3316287" cy="32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Shape 130"/>
          <p:cNvSpPr txBox="1"/>
          <p:nvPr/>
        </p:nvSpPr>
        <p:spPr>
          <a:xfrm>
            <a:off x="6324600" y="2667000"/>
            <a:ext cx="2133599" cy="646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bin"/>
              <a:buNone/>
            </a:pPr>
            <a:r>
              <a:rPr lang="en-US" sz="36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Chapter 4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73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Chapter 4</a:t>
            </a:r>
            <a:b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General Vector Spaces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1403648" y="1905000"/>
            <a:ext cx="7499349" cy="495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65125" marR="0" lvl="0" indent="-28892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24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4.1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Real Vector Spaces</a:t>
            </a:r>
          </a:p>
          <a:p>
            <a:pPr marL="365125" marR="0" lvl="0" indent="-2889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24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4.2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Subspaces</a:t>
            </a:r>
          </a:p>
          <a:p>
            <a:pPr marL="365125" marR="0" lvl="0" indent="-2889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24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4.3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Linear Independence</a:t>
            </a:r>
          </a:p>
          <a:p>
            <a:pPr marL="365125" marR="0" lvl="0" indent="-2889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24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4.4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Coordinates and Basis</a:t>
            </a:r>
          </a:p>
          <a:p>
            <a:pPr marL="365125" marR="0" lvl="0" indent="-2889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24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4.5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Dimension</a:t>
            </a:r>
          </a:p>
          <a:p>
            <a:pPr marL="365125" marR="0" lvl="0" indent="-28892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24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4.6</a:t>
            </a:r>
            <a:r>
              <a:rPr lang="en-US" sz="24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Change of </a:t>
            </a:r>
            <a:r>
              <a:rPr lang="en-US" sz="2400" b="0" i="0" u="none" strike="noStrike" cap="none" baseline="0" dirty="0" smtClean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Basis</a:t>
            </a:r>
            <a:endParaRPr lang="en-US" sz="2400" b="0" i="0" u="none" strike="noStrike" cap="none" baseline="0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7159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6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4.1    Vector Space Axioms</a:t>
            </a:r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065212"/>
            <a:ext cx="7864475" cy="5792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4.2    Subspaces</a:t>
            </a: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962" y="2057400"/>
            <a:ext cx="8047036" cy="93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964" y="3573016"/>
            <a:ext cx="8047036" cy="169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The ‘smallest’ subspace </a:t>
            </a:r>
            <a:b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of a vector space V</a:t>
            </a:r>
          </a:p>
        </p:txBody>
      </p:sp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752600"/>
            <a:ext cx="8047036" cy="465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868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The span of S</a:t>
            </a:r>
          </a:p>
        </p:txBody>
      </p:sp>
      <p:pic>
        <p:nvPicPr>
          <p:cNvPr id="173" name="Shape 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962" y="1295400"/>
            <a:ext cx="8047036" cy="174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0200" y="3124200"/>
            <a:ext cx="733425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4.3  Linear Independence</a:t>
            </a:r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592" y="2060848"/>
            <a:ext cx="8047036" cy="3078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Linearly independence</a:t>
            </a: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752600"/>
            <a:ext cx="8047036" cy="191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962" y="4267200"/>
            <a:ext cx="8047036" cy="2119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Linear Independence in R</a:t>
            </a:r>
            <a:r>
              <a:rPr lang="en-US" sz="3900" b="0" i="0" u="none" strike="noStrike" cap="none" baseline="3000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2</a:t>
            </a: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 and R</a:t>
            </a:r>
            <a:r>
              <a:rPr lang="en-US" sz="3900" b="0" i="0" u="none" strike="noStrike" cap="none" baseline="3000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3</a:t>
            </a: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/>
            </a:r>
            <a:b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</a:br>
            <a:endParaRPr lang="en-US" sz="3900" b="0" i="0" u="none" strike="noStrike" cap="none" baseline="0">
              <a:solidFill>
                <a:srgbClr val="572314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96" name="Shape 1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066800"/>
            <a:ext cx="8047036" cy="25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Shape 1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950" y="3886200"/>
            <a:ext cx="8020050" cy="297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The Wronskian</a:t>
            </a:r>
          </a:p>
        </p:txBody>
      </p:sp>
      <p:pic>
        <p:nvPicPr>
          <p:cNvPr id="204" name="Shape 2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600200"/>
            <a:ext cx="8047036" cy="289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Shape 2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962" y="4876800"/>
            <a:ext cx="8047036" cy="14176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4.4 Coordinates and Basis</a:t>
            </a:r>
          </a:p>
        </p:txBody>
      </p:sp>
      <p:pic>
        <p:nvPicPr>
          <p:cNvPr id="212" name="Shape 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752600"/>
            <a:ext cx="8047036" cy="16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962" y="4267200"/>
            <a:ext cx="8047036" cy="129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The coordinate vector</a:t>
            </a:r>
          </a:p>
        </p:txBody>
      </p:sp>
      <p:pic>
        <p:nvPicPr>
          <p:cNvPr id="220" name="Shape 2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2743200"/>
            <a:ext cx="8047036" cy="2376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4.5  Dimension</a:t>
            </a:r>
          </a:p>
        </p:txBody>
      </p:sp>
      <p:pic>
        <p:nvPicPr>
          <p:cNvPr id="227" name="Shape 2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752600"/>
            <a:ext cx="8047036" cy="120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7921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Plus / Minus Theorem</a:t>
            </a: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962" y="1066800"/>
            <a:ext cx="8047036" cy="3119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2525" y="4229100"/>
            <a:ext cx="7991475" cy="262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Shape 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914400"/>
            <a:ext cx="8047036" cy="113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Shape 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800" y="2438400"/>
            <a:ext cx="8047036" cy="1944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6962" y="4800600"/>
            <a:ext cx="8047036" cy="1693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4.6  Change of Basis</a:t>
            </a:r>
          </a:p>
        </p:txBody>
      </p:sp>
      <p:pic>
        <p:nvPicPr>
          <p:cNvPr id="251" name="Shape 2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676400"/>
            <a:ext cx="8047036" cy="1176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Shape 2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2939" y="3224715"/>
            <a:ext cx="8047036" cy="263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Transition Matrices</a:t>
            </a:r>
          </a:p>
        </p:txBody>
      </p:sp>
      <p:pic>
        <p:nvPicPr>
          <p:cNvPr id="259" name="Shape 2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905000"/>
            <a:ext cx="7954962" cy="906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Shape 2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800" y="3429000"/>
            <a:ext cx="8047036" cy="1081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Computing the transition matrix</a:t>
            </a:r>
          </a:p>
        </p:txBody>
      </p:sp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962" y="1676400"/>
            <a:ext cx="8047036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103</Words>
  <Application>Microsoft Office PowerPoint</Application>
  <PresentationFormat>On-screen Show (4:3)</PresentationFormat>
  <Paragraphs>50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Solstice</vt:lpstr>
      <vt:lpstr>1_Solstice</vt:lpstr>
      <vt:lpstr>2_Solstice</vt:lpstr>
      <vt:lpstr>3_Solstice</vt:lpstr>
      <vt:lpstr>4_Solstice</vt:lpstr>
      <vt:lpstr>Elementary Linear Algebra </vt:lpstr>
      <vt:lpstr>Chapter 4 General Vector Spaces</vt:lpstr>
      <vt:lpstr>Section 4.1    Vector Space Axioms</vt:lpstr>
      <vt:lpstr>Section 4.2    Subspaces</vt:lpstr>
      <vt:lpstr>The ‘smallest’ subspace  of a vector space V</vt:lpstr>
      <vt:lpstr>The span of S</vt:lpstr>
      <vt:lpstr>Section 4.3  Linear Independence</vt:lpstr>
      <vt:lpstr>Linearly independence</vt:lpstr>
      <vt:lpstr>Linear Independence in R2 and R3 </vt:lpstr>
      <vt:lpstr>The Wronskian</vt:lpstr>
      <vt:lpstr>Section 4.4 Coordinates and Basis</vt:lpstr>
      <vt:lpstr>The coordinate vector</vt:lpstr>
      <vt:lpstr>Section 4.5  Dimension</vt:lpstr>
      <vt:lpstr>Plus / Minus Theorem</vt:lpstr>
      <vt:lpstr>PowerPoint Presentation</vt:lpstr>
      <vt:lpstr>Section 4.6  Change of Basis</vt:lpstr>
      <vt:lpstr>Transition Matrices</vt:lpstr>
      <vt:lpstr>Computing the transition matrix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Linear Algebra </dc:title>
  <cp:lastModifiedBy>saud almasaud</cp:lastModifiedBy>
  <cp:revision>5</cp:revision>
  <dcterms:modified xsi:type="dcterms:W3CDTF">2014-10-22T15:59:45Z</dcterms:modified>
</cp:coreProperties>
</file>